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660"/>
  </p:normalViewPr>
  <p:slideViewPr>
    <p:cSldViewPr snapToGrid="0">
      <p:cViewPr>
        <p:scale>
          <a:sx n="80" d="100"/>
          <a:sy n="80" d="100"/>
        </p:scale>
        <p:origin x="758" y="-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9D17-4269-4831-B1FE-47FDA5324E26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1ED8-D392-4217-AF43-039860DF1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974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9D17-4269-4831-B1FE-47FDA5324E26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1ED8-D392-4217-AF43-039860DF1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551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9D17-4269-4831-B1FE-47FDA5324E26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1ED8-D392-4217-AF43-039860DF171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6150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9D17-4269-4831-B1FE-47FDA5324E26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1ED8-D392-4217-AF43-039860DF1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40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9D17-4269-4831-B1FE-47FDA5324E26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1ED8-D392-4217-AF43-039860DF171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8142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9D17-4269-4831-B1FE-47FDA5324E26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1ED8-D392-4217-AF43-039860DF1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53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9D17-4269-4831-B1FE-47FDA5324E26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1ED8-D392-4217-AF43-039860DF1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548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9D17-4269-4831-B1FE-47FDA5324E26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1ED8-D392-4217-AF43-039860DF1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096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9D17-4269-4831-B1FE-47FDA5324E26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1ED8-D392-4217-AF43-039860DF1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92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9D17-4269-4831-B1FE-47FDA5324E26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1ED8-D392-4217-AF43-039860DF1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237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9D17-4269-4831-B1FE-47FDA5324E26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1ED8-D392-4217-AF43-039860DF1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9316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9D17-4269-4831-B1FE-47FDA5324E26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1ED8-D392-4217-AF43-039860DF1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755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9D17-4269-4831-B1FE-47FDA5324E26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1ED8-D392-4217-AF43-039860DF1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6760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9D17-4269-4831-B1FE-47FDA5324E26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1ED8-D392-4217-AF43-039860DF1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729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9D17-4269-4831-B1FE-47FDA5324E26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1ED8-D392-4217-AF43-039860DF1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740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9D17-4269-4831-B1FE-47FDA5324E26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1ED8-D392-4217-AF43-039860DF1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98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D9D17-4269-4831-B1FE-47FDA5324E26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ABF1ED8-D392-4217-AF43-039860DF1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376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531C54-8C52-4027-8780-38C296FC42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7042" y="1509184"/>
            <a:ext cx="9360958" cy="1646302"/>
          </a:xfrm>
        </p:spPr>
        <p:txBody>
          <a:bodyPr/>
          <a:lstStyle/>
          <a:p>
            <a:pPr algn="ctr"/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7. ЭКОЛОГИЧЕСКОЕ СТРАХОВАНИЕ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DCAFB67-69E5-4FF0-AD88-D85002BAD4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1" y="3590925"/>
            <a:ext cx="10887074" cy="2657475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9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7.1. Понятие и основы экологического страхования</a:t>
            </a:r>
          </a:p>
          <a:p>
            <a:pPr algn="just"/>
            <a:r>
              <a:rPr lang="ru-RU" sz="9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7.2. История развития экологического страхования</a:t>
            </a:r>
          </a:p>
          <a:p>
            <a:pPr algn="just"/>
            <a:r>
              <a:rPr lang="ru-RU" sz="9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7.3. Классификация объектов и особенности тарифной политики при осуществлении экологического страхования</a:t>
            </a:r>
          </a:p>
          <a:p>
            <a:pPr algn="just"/>
            <a:r>
              <a:rPr lang="ru-RU" sz="9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7.4. Направления решения проблемы экологического страхования</a:t>
            </a:r>
          </a:p>
          <a:p>
            <a:pPr algn="l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22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F3D2C4B-A0A1-4ADB-B8A6-57E1D8BF884F}"/>
              </a:ext>
            </a:extLst>
          </p:cNvPr>
          <p:cNvSpPr txBox="1"/>
          <p:nvPr/>
        </p:nvSpPr>
        <p:spPr>
          <a:xfrm>
            <a:off x="142875" y="217289"/>
            <a:ext cx="12049125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7.3. Классификация объектов и особенности тарифной политики при осуществлении экологического страхования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Основным критерием при отборе потенциальных объектов страховой защиты является их экологическая опасность.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определения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экоопасности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применяются три метода оценки: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 основе обработки статистических данных об аварийных случаях;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 основе экспертных оценок;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 основе анализа соотношений величин аварийного и установившегося в среднем по региону (территории) загрязнения.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качестве признаков для присвоения категории предприятиям, установкам, агрегатам используются уровень эксплуатации, вероятность и интенсивность аварийных выбросов, возможность их регулирования, состояние контролирующей аппаратуры (мониторинга), учитываемые при разработке страховых договоров для определения величины страховых взносов при страховании предприятия.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оценивается также научно-технический уровень предприятия (установки и агрегаты):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– недопустимо низкий уровень;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– ниже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среднедостигнутого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уровня в отрасли;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– средний достигнутый уровень в отрасли;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– передовой достигнутый уровень в отрасли;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– выше передового достигнутого уровня в отрасли;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– передовой достигнутый уровень в стране;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– выше передового достигнутого уровня в стране;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– передовой уровень в мире;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– выше передового достигнутого уровня в мире. Отраслевая принадлежность устанавливается в соответствии с 	Общероссийским классификатором отраслей народного хозяйства (ОКОНХ). Не подлежат включению в страховое поле объекты категорий «0» и «1».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808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107D90F-CE92-4EEB-B5E2-4480F70A6652}"/>
              </a:ext>
            </a:extLst>
          </p:cNvPr>
          <p:cNvSpPr txBox="1"/>
          <p:nvPr/>
        </p:nvSpPr>
        <p:spPr>
          <a:xfrm>
            <a:off x="271462" y="256163"/>
            <a:ext cx="11649075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Оценивается также уровень эксплуатации объекта (пять категорий от «0» до «4») по каждому вредному веществу отдельно, так как один и тот же объект может характеризоваться высокоэффективным удалением одних вредных веществ и повышенным образованием других.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По этой классификации из дальнейшего анализа исключаются объекты, относимые хотя бы по одному ингредиенту к категориям «0» и «1» («0» – оценить невозможно из-за отсутствия контроля; «1» – крайне плохой, отмечались грубые нарушения режима эксплуатации, что нанесло серьезный ущерб населению и окружающей среде). 	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Производится также классификация (категорирование) вероятности и интенсивности аварийных выделений и выбросов (сбросов) вредных веществ. При этом учитывается, что аварийный выброс (сброс) – это поступление загрязняющих веществ в окружающую среду в результате нарушения технологического процесса или аварии, следствием которого является экстремально высокое загрязнение окружающей среды.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Кроме того, должна проводиться: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оценка возможности регулирования вредных веществ в атмосфере;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оценка наличия и состояния герметизированного оборудования;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разработка перечня потенциальных объектов экологического страхования, при этом предприятия группируют по уровню риска аварийного загрязнения.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Риск аварийного загрязнения оценивается на основе сопоставления фактических объемов поступления вредных веществ в окружающую среду с их допустимыми нормами. </a:t>
            </a:r>
          </a:p>
        </p:txBody>
      </p:sp>
    </p:spTree>
    <p:extLst>
      <p:ext uri="{BB962C8B-B14F-4D97-AF65-F5344CB8AC3E}">
        <p14:creationId xmlns:p14="http://schemas.microsoft.com/office/powerpoint/2010/main" val="2919906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D60DED0-1C11-4832-A1C6-33B5623B3F3D}"/>
              </a:ext>
            </a:extLst>
          </p:cNvPr>
          <p:cNvSpPr txBox="1"/>
          <p:nvPr/>
        </p:nvSpPr>
        <p:spPr>
          <a:xfrm>
            <a:off x="242887" y="320456"/>
            <a:ext cx="11706225" cy="6217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Тарифная политика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целенаправленная деятельность страховщика по установлению успешного и безубыточного страхования.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Тарифные ставки за аварийное загрязнение окружающей среды устанавливаются: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 процентах от страховой суммы (лимита ответственности);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 процентах от суммы штрафных платежей за предыдущий период, равный периоду действия договора страхования;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 процентах от годового объема производства страхователя.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Выбор точной тарифной ставки будет зависеть от ряда факторов: предыдущей аварийности, техники безопасности на предприятии; общего технического состояния на предприятии; износа оборудования; состояния очистных сооружений.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добровольном экологическом страховании целесообразна региональная дифференциация тарифов страховых платежей с учетом фонового загрязнения и характеристик регионов. Предусмотрена дополнительная страховая защита путем надбавки к базовой тарифной ставке от 30 до 70 %. Тарифные ставки дифференцируются по отраслям производства, а также внутри отрасли в зависимости от степени риска производственного процесса и проведения превентивных мероприятий на каждом предприятии. 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Размер годовых страховых взносов в первые три года страхования может составлять 90 % от рассчитанной базисной величины. </a:t>
            </a:r>
          </a:p>
        </p:txBody>
      </p:sp>
    </p:spTree>
    <p:extLst>
      <p:ext uri="{BB962C8B-B14F-4D97-AF65-F5344CB8AC3E}">
        <p14:creationId xmlns:p14="http://schemas.microsoft.com/office/powerpoint/2010/main" val="2734501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2057CCC-3D2B-42F0-AD46-A49023251190}"/>
              </a:ext>
            </a:extLst>
          </p:cNvPr>
          <p:cNvSpPr txBox="1"/>
          <p:nvPr/>
        </p:nvSpPr>
        <p:spPr>
          <a:xfrm>
            <a:off x="247649" y="214966"/>
            <a:ext cx="11706225" cy="63382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Если в течение этих трех лет не будет возбуждено ни одного риска и не обнаружатся обстоятельства, которые могут к нему привести, размеры годовых взносов в последующем будут уменьшаться: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4-й год страхования – 85 % от базисной суммы;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5-й год страхования – 80 % от базисной суммы;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6-й и 7-й годы страхования – 75 % от базисной суммы;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последующий период страхования – 70 % от базисной суммы.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Общая ставка страхового платежа должна быть не менее 12 % в том случае, если в перечень страховых событий включаются также стихийные бедствия и катастрофы. Чтобы ставка выдерживала нагрузку ответственности перед любым субъектом, пострадавшим от загрязнения окружающей среды, необходимо относить ее к годовой стоимости выпускаемой продукции. При этом достигалась бы и ответственность за нанесение вреда здоровью человека. Правильность подобных расчетов подтверждена зарубежным уровнем ставок страховых платежей, который находится в пределах 8 – 12 % (Германия, США, Швейцария).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целом, тарифные ставки по экологическому страхованию в 1,5 – 2 раза выше тарифных ставок по страхованию ответственности. Очевидно, что такие платежи для страхователей неприемлемы. Для реализации принципов экологического страхования необходимо найти способы снижения платежей. 	Одним из таких способов является вовлечение в систему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экострахования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большого числа страхователей – потенциально экологически неблагоприятных предприятий. Другим способом может быть использование средств бюджетных и внебюджетных экологических фондов для доплат по страховым взносам, т.е. их учет в качестве средств, направляемых на природоохранные мероприятия.</a:t>
            </a:r>
          </a:p>
        </p:txBody>
      </p:sp>
    </p:spTree>
    <p:extLst>
      <p:ext uri="{BB962C8B-B14F-4D97-AF65-F5344CB8AC3E}">
        <p14:creationId xmlns:p14="http://schemas.microsoft.com/office/powerpoint/2010/main" val="3515656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09BCF75-150E-4B04-BC34-383C23B040AD}"/>
              </a:ext>
            </a:extLst>
          </p:cNvPr>
          <p:cNvSpPr txBox="1"/>
          <p:nvPr/>
        </p:nvSpPr>
        <p:spPr>
          <a:xfrm>
            <a:off x="321469" y="191036"/>
            <a:ext cx="11632406" cy="6678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7.4. Направления решения проблемы экологического страхования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Отмеченные выше проблемы экологического страхования, связанные прежде всего с неопределенностью страховых рисков, со значительными страховыми платежами со стороны страхователей и значительными выплатами со стороны страховщиков, методическими проблемами оценки наносимых ущербов, позволяют выделить следующие возможные направления их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Проведение экологического страхования специализированной либо многофункциональной страховой компанией государственной или смешанной формы собственности, действующей как самостоятельный хозяйствующий субъект. 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Экологическое страхование организацией, входящей в состав одной или нескольких структур, сформировавшихся в условиях рыночных отношений России. 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Экологическое страхование специально создаваемой региональной системой страхования. По мнению ряда специалистов данное направление наиболее эффективно. 	В основу создания системы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экострахования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должно быть заложено следующее положение: </a:t>
            </a:r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экострахования</a:t>
            </a:r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организационно-функциональное объединение хозяйствующих субъектов, имеющих согласованные цели и выполняющих скоординированные задачи для их достижения. </a:t>
            </a:r>
          </a:p>
        </p:txBody>
      </p:sp>
    </p:spTree>
    <p:extLst>
      <p:ext uri="{BB962C8B-B14F-4D97-AF65-F5344CB8AC3E}">
        <p14:creationId xmlns:p14="http://schemas.microsoft.com/office/powerpoint/2010/main" val="2172674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B2C0FE7-A005-4058-99BD-C21AA0133AE1}"/>
              </a:ext>
            </a:extLst>
          </p:cNvPr>
          <p:cNvSpPr txBox="1"/>
          <p:nvPr/>
        </p:nvSpPr>
        <p:spPr>
          <a:xfrm>
            <a:off x="0" y="0"/>
            <a:ext cx="11868149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Главным участником системы выступает страховая организация, которая не только реализует механизм страхования, но и организует совместную деятельность привлекаемых организационных структур в условиях рыночных отношений.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 семь принципов создания региональной системы страхования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Территориально-ведомственный принцип отбора участников системы – потенциальных страхователей, третьих лиц (выгодоприобретателей).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Выход системы на межведомственный уровень с целью расширения состава участников и увеличения финансово-экономических возможностей.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страховых операций на всех этапах жизненного цикла предприятия-страхователя начиная от технико-экономических обоснований и экологического обоснования лицензий на виды деятельности предприятий, оценки воздействия на окружающую среду, государственной экологической экспертизы.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различных видов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экострахования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(от различных экологических рисков).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 в состав участников системы юридических лиц, заинтересованных в страховой защите указанных объектов.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Наращивание финансовых и страховых возможностей региональной системы путем организации ее взаимодействия с другими региональными системами страхования, коммерческими структурами и т.п., а также путем включения в ее состав новых структур и организации филиалов и дочерних компаний.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страховых пулов, осуществление перестрахования, взаимного страхования.</a:t>
            </a:r>
          </a:p>
        </p:txBody>
      </p:sp>
    </p:spTree>
    <p:extLst>
      <p:ext uri="{BB962C8B-B14F-4D97-AF65-F5344CB8AC3E}">
        <p14:creationId xmlns:p14="http://schemas.microsoft.com/office/powerpoint/2010/main" val="2788734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9C62C35-95CC-4DF7-89B3-4D8988E7C9FB}"/>
              </a:ext>
            </a:extLst>
          </p:cNvPr>
          <p:cNvSpPr txBox="1"/>
          <p:nvPr/>
        </p:nvSpPr>
        <p:spPr>
          <a:xfrm>
            <a:off x="238125" y="209550"/>
            <a:ext cx="11715749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этом должны выполняться самые детальные оценки и анализ потенциального страхового поля, статистических данных о загрязнении окружающей среды предприятиями, перспектив развития предприятий, а также страхового рынка.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Успешному внедрению экологического страхования будет способствовать также снижение ставок страховых платежей и упрощение процедур экологического страхования. Для введения государственного обязательного экологического страхования (в отличие от добровольного) потребуется специальный закон, который должен определить организации, специализирующиеся на осуществлении всех видов государственного экологического страхования.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обязательное экологическое страхование может функционировать на основе следующих положений: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определение отраслей, подотраслей и предприятий, подлежащих страхованию в обязательном порядке;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разработка отраслевых методик по экологическому страхованию;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формирование банка статистических данных в тех отраслях, которые из-за нарушения экологической обстановки, бедствий, аварий и катастроф наносят наибольший ущерб окружающей среде;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установление ставок страховых платежей с дифференциацией их по отраслям деятельности и объектам страхования, включая крупные концерны и корпорации;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утверждение нормативных документов, определяющих перечень страховых случаев;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определение законодательно установленной для юридических и физических лиц степени возмещения ущерба, вызванного повреждением или гибелью имущества, порчей земли, леса и т.п., расходов по очистке загрязненных территорий.</a:t>
            </a:r>
          </a:p>
        </p:txBody>
      </p:sp>
    </p:spTree>
    <p:extLst>
      <p:ext uri="{BB962C8B-B14F-4D97-AF65-F5344CB8AC3E}">
        <p14:creationId xmlns:p14="http://schemas.microsoft.com/office/powerpoint/2010/main" val="28815994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E4C270-19E1-4E8F-9BF1-0EA61E46A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959" y="220980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136486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5FAAA7-F117-4033-B74D-3167A5ABD8DE}"/>
              </a:ext>
            </a:extLst>
          </p:cNvPr>
          <p:cNvSpPr txBox="1"/>
          <p:nvPr/>
        </p:nvSpPr>
        <p:spPr>
          <a:xfrm>
            <a:off x="215462" y="372197"/>
            <a:ext cx="11761076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7.1. Понятие и основы экологического страхования</a:t>
            </a:r>
          </a:p>
          <a:p>
            <a:pPr algn="just"/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Одним из инструментов экономического механизма охраны окружающей природной среды и обеспечения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экобезопасности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добровольное и обязательное экологическое страхование предприятий, учреждений, а также граждан, объектов их собственности и доходов на случай экологического и стихийного бедствия, аварий и катастроф.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экологическим страхованием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понимается: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– страхование ответственности предприятий-страхователей, возникающих в результате аварийного (внезапного, непреднамеренного) загрязнения окружающей природной среды, обеспечивающее возможность компенсации причиняемых при этом убытков и создающее дополнительные источники финансирования природоохранных мероприятий и обеспечения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экобезопасности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– страхование ответственности собственников (владельцев, пользователей) ранее загрязненных природных объектов, представляющих потенциальную экологическую угрозу жизненно важным интересам граждан и юридических лиц, – ретроспективное страхование экологических рисков.</a:t>
            </a:r>
          </a:p>
        </p:txBody>
      </p:sp>
    </p:spTree>
    <p:extLst>
      <p:ext uri="{BB962C8B-B14F-4D97-AF65-F5344CB8AC3E}">
        <p14:creationId xmlns:p14="http://schemas.microsoft.com/office/powerpoint/2010/main" val="490389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1212A49-CDF2-4698-ABC9-EB6F9E75CA77}"/>
              </a:ext>
            </a:extLst>
          </p:cNvPr>
          <p:cNvSpPr txBox="1"/>
          <p:nvPr/>
        </p:nvSpPr>
        <p:spPr>
          <a:xfrm>
            <a:off x="180975" y="166568"/>
            <a:ext cx="11668125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Экономическая сущность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экострахования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состоит в аккумулировании денежных средств в фондах страховых организаций или в специально создаваемых страховых фондах и в перераспределении их между третьими лицами для компенсации причиненных им убытков при наступлении страховых случаев.</a:t>
            </a:r>
          </a:p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Функции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экострахования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превентивная (финансирование превентивных мер по снижению аварийности и уменьшению ущерба от ЧС);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контрольная (контроль страховой организацией за исполнением страхователем проведения превентивных мер);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социальная (защита населения: выделение страховой организацией средств из страховых резервов или фонда социального обеспечения на повышение социальной защищенности населения и работников предприятий);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компенсационная (компенсация ущерба и убытков, включая компенсацию ущерба третьим лицам, при наступлении страхового случая);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инвестиционная (финансирование инвестиционной деятельности из страховых резервов или специальных страховых фондов);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информационная (по условиям договора о страховании проводится экологическое аудирование предприятия-страхователя – потенциального источника экологической опасности. Информацию по результатам экологического аудита получают страхователь и страховщик. </a:t>
            </a:r>
          </a:p>
        </p:txBody>
      </p:sp>
    </p:spTree>
    <p:extLst>
      <p:ext uri="{BB962C8B-B14F-4D97-AF65-F5344CB8AC3E}">
        <p14:creationId xmlns:p14="http://schemas.microsoft.com/office/powerpoint/2010/main" val="3573986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91ABBEA-0DB0-443C-AA76-234F0159B209}"/>
              </a:ext>
            </a:extLst>
          </p:cNvPr>
          <p:cNvSpPr txBox="1"/>
          <p:nvPr/>
        </p:nvSpPr>
        <p:spPr>
          <a:xfrm>
            <a:off x="85725" y="438151"/>
            <a:ext cx="11896725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РФ «О страховании» предусматривает три вида страхователей: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1. юридические лица (экологически опасные предприятия и производства, органы государственного и территориального управления, в чьем ведении или на чьей территории находятся экологически опасные или загрязненные природные объекты; при этом возможно добровольное и обязательное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экострахование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юридических лиц, страхование собственных убытков от экологических аварий);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2.  дееспособные физические лица (только добровольное страхование);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3.  страхование в силу закона (обязательное страхование). Наиболее целесообразно поэтапное страхование экологических рисков с сочетанием добровольного и обязательного страхования.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Непременное условие экологического страхования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взаимная экономическая заинтересованность страховщика и страхователя в предотвращении ущерба окружающей природной среде, снижении риска экологических аварий. В целях снижения экологического риска страхователь принимает ряд предупредительных мероприятий. К событию, рассматриваемому в качестве экологического риска, законом предъявляется требование наличия признаков вероятности и случайности его наступления.</a:t>
            </a:r>
          </a:p>
        </p:txBody>
      </p:sp>
    </p:spTree>
    <p:extLst>
      <p:ext uri="{BB962C8B-B14F-4D97-AF65-F5344CB8AC3E}">
        <p14:creationId xmlns:p14="http://schemas.microsoft.com/office/powerpoint/2010/main" val="3081774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64048AB-168A-4A3E-84C7-ED113EF8513F}"/>
              </a:ext>
            </a:extLst>
          </p:cNvPr>
          <p:cNvSpPr txBox="1"/>
          <p:nvPr/>
        </p:nvSpPr>
        <p:spPr>
          <a:xfrm>
            <a:off x="157163" y="151179"/>
            <a:ext cx="11687174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страховании имущества страховая сумма выплачивается в виде возмещения, при страховании личности страхователя или третьего лица выплачивается страховое обеспечение.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Страховая сумма определяется договором страхования или законом, на основании чего устанавливаются размеры страхового взноса и страховой выплаты, если договором и законодательными актами Российской Федерации не предусмотрено иное.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обязательном экологическом страховании основанием правоотношений между страховщиком и страхователем служит закон, в котором определяется перечень экологически опасных производств и предприятий, вредных веществ и потенциальных потерпевших юридических и физических лиц от аварийного воздействия. Предельные размеры (лимиты) ответственности страховщика зависят от ряда факторов: финансовых возможностей, формы страхования, объема страховой ответственности, круга страхователей и др.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Убытки сверх лимита должны покрываться предприятиями – причинителями вреда.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Страховщик, выплативший возмещение, имеет право предъявить встречный иск страхователю, в том числе, когда причиной убытков явились его определенные действия или бездействие.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Наиболее эффективно обязательное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экострахование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предварительно установленным экологически опасным объектам. Это обусловлено наличием третьей стороны – потерпевшего, объективный интерес которого состоит в получении компенсации за причинение вреда. Гарантия этого – страховые полисы у всех потенциальных причинителей.</a:t>
            </a:r>
          </a:p>
        </p:txBody>
      </p:sp>
    </p:spTree>
    <p:extLst>
      <p:ext uri="{BB962C8B-B14F-4D97-AF65-F5344CB8AC3E}">
        <p14:creationId xmlns:p14="http://schemas.microsoft.com/office/powerpoint/2010/main" val="3548005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5586868-E968-4485-ABBE-AA2B87ADA111}"/>
              </a:ext>
            </a:extLst>
          </p:cNvPr>
          <p:cNvSpPr txBox="1"/>
          <p:nvPr/>
        </p:nvSpPr>
        <p:spPr>
          <a:xfrm>
            <a:off x="76200" y="0"/>
            <a:ext cx="11882437" cy="7109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7.2. История развития экологического страхования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Экологическое страхование используется в европейских странах с 60-х годов ХХ в. Первоначально страховое возмещение убытков было направлено лишь на аварийные, непредвиденные события, повлекшие личный или имущественный ущерб и являющиеся неожиданными и непреднамеренными со стороны страхователя.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Сначала страховщики рассматривали загрязнение окружающей среды «нормально» работающими предприятиями как сознательное и преднамеренное, т.е. исключался фактор вероятности. Само экологическое страхование представлялось как своего рода «лицензирование загрязнения».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1973 г. страховой полис был изменен, учитывались лишь внезапные и аварийные события. При этом страховщики исключали ответственность за постепенное загрязнение, обеспечивая лишь покрытие аварийного выброса.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своего рода компромисс имел большое негативное значение по ряду причин: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постепенное загрязнение труднее идентифицировать и определить его интенсивность; − страховщик не может увеличить страховой фонд из-за интенсивности загрязнения;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сокрытие постоянного загрязнения обусловило бы и породило безответственное отношение к окружающей среде со стороны страхователей, т.е. промышленных производств.</a:t>
            </a:r>
          </a:p>
        </p:txBody>
      </p:sp>
    </p:spTree>
    <p:extLst>
      <p:ext uri="{BB962C8B-B14F-4D97-AF65-F5344CB8AC3E}">
        <p14:creationId xmlns:p14="http://schemas.microsoft.com/office/powerpoint/2010/main" val="1835367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105295-38C7-419E-81C3-8F4EC812F80E}"/>
              </a:ext>
            </a:extLst>
          </p:cNvPr>
          <p:cNvSpPr txBox="1"/>
          <p:nvPr/>
        </p:nvSpPr>
        <p:spPr>
          <a:xfrm>
            <a:off x="214312" y="58846"/>
            <a:ext cx="11763375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некоторых странах возмещался ущерб, нанесенный постоянным постепенным загрязнением окружающей среды, но при условии, что сам ущерб и его величина оказались неожиданными.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Германии страхование за загрязнение окружающей среды ведется в рамках действующего природоохранного законодательства: в случае аварийного, а также постепенного выброса потерпевшая сторона сама вправе определить величину нанесенного ущерба и обратиться в суд. Суд принимает решение на основании поданного заявления или переоценки посредством судебной экспертизы, что обязывает ответчика компенсировать или возместить этот ущерб.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Менее распространено добровольное страхование ответственности за нанесенный ущерб окружающей среде аварийным загрязнением в рамках общего страхования гражданской ответственности предприятий (Бельгия и др.). Страховые фонды некоторых государств функционируют совместно с фондами различных страховых компаний. Несмотря на это, зачастую величины покрытия не обеспечивают достаточного возмещения или компенсации, так как ущерб от аварий значительно превышает финансовый потенциал отдельного страховщика.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Поэтому с конца 70-х годов в Голландии, Великобритании, Японии, Швеции возникла практика страховых пулов, которые расширили страховой рынок. </a:t>
            </a:r>
          </a:p>
        </p:txBody>
      </p:sp>
    </p:spTree>
    <p:extLst>
      <p:ext uri="{BB962C8B-B14F-4D97-AF65-F5344CB8AC3E}">
        <p14:creationId xmlns:p14="http://schemas.microsoft.com/office/powerpoint/2010/main" val="2240428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36D44A-B009-4852-87E4-67A697DA5D1E}"/>
              </a:ext>
            </a:extLst>
          </p:cNvPr>
          <p:cNvSpPr txBox="1"/>
          <p:nvPr/>
        </p:nvSpPr>
        <p:spPr>
          <a:xfrm>
            <a:off x="114300" y="157311"/>
            <a:ext cx="11887199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Ущерб, покрываемый зарубежными страхователями, может включать прямые убытки (ущерб сельскохозяйственным культурам, лесам и другим биологическим ресурсам, недвижимости, состоянию здоровья человека), а также косвенные (ущерб от загрязнения мест обитания рыб, территорий для отдыха, снижение плодородия почвы и т.д.). Косвенные убытки могут включать расходы на очистку и удаление отходов, несчастные происшествия, связанные с плохой видимостью из-за смога, и др.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Однако ряд стран (США, Англия) выступает против проведения страхования ответственности на случай вреда, причиняемого аварийными выбросами, что можно объяснить огромными размерами предполагаемых выплат страхового возмещения, а также требованиями покрытия ущерба спустя длительное время после окончания договора и т.п. В настоящее время в этих странах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бóльшая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часть договоров страхования общегражданской ответственности исключает риск, связанный с загрязнением окружающей среды.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России экологическое страхование рассматривается как страхование ответственности предприятий (источников повышенной экологической опасности) и имущественных интересов страхователей в случае аварий, чрезвычайных ситуаций и аварийных загрязнений окружающей среды. Следует отметить, что в России пока недостаточен опыт страхования ответственности за загрязнение. </a:t>
            </a:r>
          </a:p>
        </p:txBody>
      </p:sp>
    </p:spTree>
    <p:extLst>
      <p:ext uri="{BB962C8B-B14F-4D97-AF65-F5344CB8AC3E}">
        <p14:creationId xmlns:p14="http://schemas.microsoft.com/office/powerpoint/2010/main" val="225666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6287FD0-6202-42E1-AA02-535845448367}"/>
              </a:ext>
            </a:extLst>
          </p:cNvPr>
          <p:cNvSpPr txBox="1"/>
          <p:nvPr/>
        </p:nvSpPr>
        <p:spPr>
          <a:xfrm>
            <a:off x="128587" y="241518"/>
            <a:ext cx="11934825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Первые эксперименты в области экологического страхования были проведены в Московской области, Нижнем Новгороде,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СанктПетербурге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Волгограде, Самаре, Иваново, Владивостоке; из компаний – «РОСНО», «Лукойл», СК «Транснефть», Ингосстрах, «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Мегус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и др.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Однако широкого распространения экологическое страхование пока не получило.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и развитие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экострахования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России связано с рядом проблем: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высокий уровень загрязнения окружающей среды (это делает практически невозможным определение доли ответственности конкретных источников выбросов, как аварийных, так и постепенных, покрытие всего ущерба за счет страховых компаний);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неэффективное функционирование эколого- и экономико-правовых механизмов государства, из-за чего условия страхового договора могут не соблюдаться или выходить из-под контроля; этим объясняется неуверенность и страховщиков, и потенциальных страхователей, у которых возникает сомнение в эффективности самого экологического страхования;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отсутствие единой и универсальной методологической системы, соответствующей реальным условиям, удовлетворяющей и страховщика, и страхователя;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недостаточная практика экологического аудита; − трудность идентификации и оценки экологических рисков;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неопределенность сроков ответственности страховщика после наступления страхового события;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отсутствие правовых нормативных актов, устанавливающих обязательность экологического страхования, и др. </a:t>
            </a:r>
          </a:p>
        </p:txBody>
      </p:sp>
    </p:spTree>
    <p:extLst>
      <p:ext uri="{BB962C8B-B14F-4D97-AF65-F5344CB8AC3E}">
        <p14:creationId xmlns:p14="http://schemas.microsoft.com/office/powerpoint/2010/main" val="133810803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</TotalTime>
  <Words>2831</Words>
  <Application>Microsoft Office PowerPoint</Application>
  <PresentationFormat>Широкоэкранный</PresentationFormat>
  <Paragraphs>122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Times New Roman</vt:lpstr>
      <vt:lpstr>Trebuchet MS</vt:lpstr>
      <vt:lpstr>Wingdings 3</vt:lpstr>
      <vt:lpstr>Аспект</vt:lpstr>
      <vt:lpstr>Тема 7. ЭКОЛОГИЧЕСКОЕ СТРАХОВАНИЕ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7.ЭКОЛОГИЧЕСКОЕ СТРАХОВАНИЕ</dc:title>
  <dc:creator>AlexSapfira@outlook.com</dc:creator>
  <cp:lastModifiedBy>AlexSapfira@outlook.com</cp:lastModifiedBy>
  <cp:revision>5</cp:revision>
  <dcterms:created xsi:type="dcterms:W3CDTF">2022-04-14T11:26:45Z</dcterms:created>
  <dcterms:modified xsi:type="dcterms:W3CDTF">2022-04-14T12:14:05Z</dcterms:modified>
</cp:coreProperties>
</file>